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Averag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f0f80ac4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f0f80ac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f0f80ac4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f0f80ac4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f0f80ac4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f0f80ac4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7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Relationship Id="rId5" Type="http://schemas.openxmlformats.org/officeDocument/2006/relationships/hyperlink" Target="http://drive.google.com/file/d/1-23lF_N-2lBJCdA4oRfmsopwNGhqZj5R/view" TargetMode="External"/><Relationship Id="rId6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0.jpg"/><Relationship Id="rId5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14.jpg"/><Relationship Id="rId5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Product Development  -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Tools For Creators Presentation</a:t>
            </a:r>
            <a:endParaRPr sz="28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41550" y="3720025"/>
            <a:ext cx="34707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VidSpark AI 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Revolutionizing Content  Creation with AI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Needs</a:t>
            </a:r>
            <a:r>
              <a:rPr lang="en-GB"/>
              <a:t>: What we Address</a:t>
            </a:r>
            <a:endParaRPr/>
          </a:p>
        </p:txBody>
      </p:sp>
      <p:sp>
        <p:nvSpPr>
          <p:cNvPr id="304" name="Google Shape;304;p26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How our tools work across different devices</a:t>
            </a:r>
            <a:endParaRPr/>
          </a:p>
        </p:txBody>
      </p:sp>
      <p:sp>
        <p:nvSpPr>
          <p:cNvPr id="305" name="Google Shape;305;p26"/>
          <p:cNvSpPr txBox="1"/>
          <p:nvPr>
            <p:ph idx="2" type="body"/>
          </p:nvPr>
        </p:nvSpPr>
        <p:spPr>
          <a:xfrm>
            <a:off x="1297500" y="1656775"/>
            <a:ext cx="1991100" cy="17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List of Key User Needs: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Seamless collaboration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Intuitive UI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Robust editing tools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Cross-platform access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Efficient asset management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26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307" name="Google Shape;307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315" name="Google Shape;315;p26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6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26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318" name="Google Shape;318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2" name="Google Shape;322;p26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6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324" name="Google Shape;324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8" name="Google Shape;328;p26"/>
          <p:cNvPicPr preferRelativeResize="0"/>
          <p:nvPr/>
        </p:nvPicPr>
        <p:blipFill rotWithShape="1">
          <a:blip r:embed="rId4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9" name="Google Shape;329;p26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26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331" name="Google Shape;331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26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336" name="Google Shape;336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7" name="Google Shape;337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40" name="Google Shape;340;p26"/>
          <p:cNvPicPr preferRelativeResize="0"/>
          <p:nvPr/>
        </p:nvPicPr>
        <p:blipFill rotWithShape="1">
          <a:blip r:embed="rId4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41" name="Google Shape;341;p26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342" name="Google Shape;342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0" name="Google Shape;350;p26"/>
          <p:cNvPicPr preferRelativeResize="0"/>
          <p:nvPr/>
        </p:nvPicPr>
        <p:blipFill rotWithShape="1">
          <a:blip r:embed="rId4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26" title="2024-07-27_19-23-08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3124" y="1767550"/>
            <a:ext cx="2715000" cy="18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"/>
          <p:cNvSpPr txBox="1"/>
          <p:nvPr>
            <p:ph idx="2" type="title"/>
          </p:nvPr>
        </p:nvSpPr>
        <p:spPr>
          <a:xfrm>
            <a:off x="1297500" y="459500"/>
            <a:ext cx="32241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Our Solutions: Meeting the Needs</a:t>
            </a:r>
            <a:endParaRPr sz="1300"/>
          </a:p>
        </p:txBody>
      </p:sp>
      <p:sp>
        <p:nvSpPr>
          <p:cNvPr id="357" name="Google Shape;357;p27"/>
          <p:cNvSpPr txBox="1"/>
          <p:nvPr>
            <p:ph type="title"/>
          </p:nvPr>
        </p:nvSpPr>
        <p:spPr>
          <a:xfrm>
            <a:off x="1384800" y="1072750"/>
            <a:ext cx="2776500" cy="18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Friendly user interface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Editing Tools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AI Interactive features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Interactive Elements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File Management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Real time </a:t>
            </a:r>
            <a:r>
              <a:rPr lang="en-GB" sz="1200"/>
              <a:t>collaboration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Brand identity builder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Content strategy planner</a:t>
            </a:r>
            <a:endParaRPr sz="1200"/>
          </a:p>
        </p:txBody>
      </p:sp>
      <p:sp>
        <p:nvSpPr>
          <p:cNvPr id="358" name="Google Shape;358;p27"/>
          <p:cNvSpPr txBox="1"/>
          <p:nvPr>
            <p:ph idx="1" type="body"/>
          </p:nvPr>
        </p:nvSpPr>
        <p:spPr>
          <a:xfrm>
            <a:off x="702850" y="2995675"/>
            <a:ext cx="1522800" cy="1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27"/>
          <p:cNvGrpSpPr/>
          <p:nvPr/>
        </p:nvGrpSpPr>
        <p:grpSpPr>
          <a:xfrm>
            <a:off x="4773736" y="1549191"/>
            <a:ext cx="4042004" cy="2072175"/>
            <a:chOff x="4654186" y="1785178"/>
            <a:chExt cx="4042004" cy="2072175"/>
          </a:xfrm>
        </p:grpSpPr>
        <p:sp>
          <p:nvSpPr>
            <p:cNvPr id="360" name="Google Shape;360;p27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3" name="Google Shape;363;p27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2418508">
            <a:off x="5886021" y="1061759"/>
            <a:ext cx="2043739" cy="3488937"/>
          </a:xfrm>
          <a:prstGeom prst="round2SameRect">
            <a:avLst>
              <a:gd fmla="val 373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64" name="Google Shape;364;p27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27"/>
          <p:cNvPicPr preferRelativeResize="0"/>
          <p:nvPr/>
        </p:nvPicPr>
        <p:blipFill rotWithShape="1">
          <a:blip r:embed="rId4">
            <a:alphaModFix/>
          </a:blip>
          <a:srcRect b="-2965" l="-2220" r="376" t="0"/>
          <a:stretch/>
        </p:blipFill>
        <p:spPr>
          <a:xfrm rot="751129">
            <a:off x="6721050" y="2150371"/>
            <a:ext cx="1028051" cy="1039357"/>
          </a:xfrm>
          <a:prstGeom prst="rect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</p:pic>
      <p:pic>
        <p:nvPicPr>
          <p:cNvPr id="366" name="Google Shape;3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487" y="3036400"/>
            <a:ext cx="1313525" cy="13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Fuel Growth</a:t>
            </a:r>
            <a:endParaRPr/>
          </a:p>
        </p:txBody>
      </p:sp>
      <p:sp>
        <p:nvSpPr>
          <p:cNvPr id="372" name="Google Shape;372;p28"/>
          <p:cNvSpPr txBox="1"/>
          <p:nvPr/>
        </p:nvSpPr>
        <p:spPr>
          <a:xfrm>
            <a:off x="812750" y="171661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 Penetration</a:t>
            </a:r>
            <a:endParaRPr sz="1000"/>
          </a:p>
        </p:txBody>
      </p:sp>
      <p:sp>
        <p:nvSpPr>
          <p:cNvPr id="373" name="Google Shape;373;p28"/>
          <p:cNvSpPr txBox="1"/>
          <p:nvPr/>
        </p:nvSpPr>
        <p:spPr>
          <a:xfrm>
            <a:off x="812750" y="2128300"/>
            <a:ext cx="18123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Revenue Growth</a:t>
            </a:r>
            <a:endParaRPr sz="13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28"/>
          <p:cNvSpPr txBox="1"/>
          <p:nvPr/>
        </p:nvSpPr>
        <p:spPr>
          <a:xfrm>
            <a:off x="812750" y="3214700"/>
            <a:ext cx="1854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Acquisition</a:t>
            </a:r>
            <a:endParaRPr sz="1000"/>
          </a:p>
        </p:txBody>
      </p:sp>
      <p:sp>
        <p:nvSpPr>
          <p:cNvPr id="375" name="Google Shape;375;p28"/>
          <p:cNvSpPr txBox="1"/>
          <p:nvPr/>
        </p:nvSpPr>
        <p:spPr>
          <a:xfrm>
            <a:off x="812750" y="3763375"/>
            <a:ext cx="1769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Feature Completeness</a:t>
            </a:r>
            <a:endParaRPr sz="12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28"/>
          <p:cNvSpPr txBox="1"/>
          <p:nvPr/>
        </p:nvSpPr>
        <p:spPr>
          <a:xfrm>
            <a:off x="6548585" y="17166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Retention</a:t>
            </a:r>
            <a:endParaRPr sz="1000"/>
          </a:p>
        </p:txBody>
      </p:sp>
      <p:sp>
        <p:nvSpPr>
          <p:cNvPr id="377" name="Google Shape;377;p28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Brand Recognition</a:t>
            </a:r>
            <a:endParaRPr sz="12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28"/>
          <p:cNvSpPr txBox="1"/>
          <p:nvPr/>
        </p:nvSpPr>
        <p:spPr>
          <a:xfrm>
            <a:off x="6548575" y="3186425"/>
            <a:ext cx="18540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Feedback</a:t>
            </a:r>
            <a:endParaRPr sz="1000"/>
          </a:p>
        </p:txBody>
      </p:sp>
      <p:sp>
        <p:nvSpPr>
          <p:cNvPr id="379" name="Google Shape;379;p28"/>
          <p:cNvSpPr txBox="1"/>
          <p:nvPr/>
        </p:nvSpPr>
        <p:spPr>
          <a:xfrm>
            <a:off x="6548575" y="3763375"/>
            <a:ext cx="1991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Innovation</a:t>
            </a:r>
            <a:endParaRPr sz="12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0" name="Google Shape;380;p28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28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28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28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28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8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8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8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89" name="Google Shape;389;p2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8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2" name="Google Shape;392;p28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93" name="Google Shape;393;p2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8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6" name="Google Shape;396;p28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97" name="Google Shape;397;p28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0" name="Google Shape;400;p28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01" name="Google Shape;401;p2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28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28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850" y="1660775"/>
            <a:ext cx="2928050" cy="2787300"/>
          </a:xfrm>
          <a:prstGeom prst="rect">
            <a:avLst/>
          </a:prstGeom>
          <a:solidFill>
            <a:srgbClr val="1B212C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411" name="Google Shape;411;p29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29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 research and ideation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29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29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29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Visualize the basic layout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29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29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29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wireframes &amp; prototypes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29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29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29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 MVP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29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29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5703050" y="2894125"/>
            <a:ext cx="11364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Conduct Alpha testing with group of users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29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29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Launch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29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9" name="Google Shape;429;p29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29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31" name="Google Shape;431;p29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32" name="Google Shape;432;p29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29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34" name="Google Shape;434;p29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35" name="Google Shape;435;p29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29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37" name="Google Shape;437;p29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38" name="Google Shape;438;p29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29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41" name="Google Shape;441;p29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29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44" name="Google Shape;444;p29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9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6" name="Google Shape;446;p29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447" name="Google Shape;447;p29"/>
          <p:cNvPicPr preferRelativeResize="0"/>
          <p:nvPr/>
        </p:nvPicPr>
        <p:blipFill rotWithShape="1">
          <a:blip r:embed="rId3">
            <a:alphaModFix/>
          </a:blip>
          <a:srcRect b="-2854" l="-210" r="-210" t="-2854"/>
          <a:stretch/>
        </p:blipFill>
        <p:spPr>
          <a:xfrm>
            <a:off x="996200" y="3405150"/>
            <a:ext cx="6876501" cy="9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53" name="Google Shape;453;p30"/>
          <p:cNvSpPr txBox="1"/>
          <p:nvPr>
            <p:ph idx="1" type="body"/>
          </p:nvPr>
        </p:nvSpPr>
        <p:spPr>
          <a:xfrm>
            <a:off x="4163500" y="1073925"/>
            <a:ext cx="30633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-GB"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“Let’s</a:t>
            </a:r>
            <a:r>
              <a:rPr i="1" lang="en-GB"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 Create Together”</a:t>
            </a:r>
            <a:endParaRPr i="1">
              <a:highlight>
                <a:schemeClr val="lt2"/>
              </a:highlight>
            </a:endParaRPr>
          </a:p>
        </p:txBody>
      </p:sp>
      <p:grpSp>
        <p:nvGrpSpPr>
          <p:cNvPr id="454" name="Google Shape;454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55" name="Google Shape;455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63" name="Google Shape;463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66" name="Google Shape;466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0" name="Google Shape;470;p30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73" name="Google Shape;473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7" name="Google Shape;477;p30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78" name="Google Shape;478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30"/>
          <p:cNvPicPr preferRelativeResize="0"/>
          <p:nvPr/>
        </p:nvPicPr>
        <p:blipFill rotWithShape="1">
          <a:blip r:embed="rId4">
            <a:alphaModFix/>
          </a:blip>
          <a:srcRect b="-2669" l="-2346" r="-1950" t="0"/>
          <a:stretch/>
        </p:blipFill>
        <p:spPr>
          <a:xfrm>
            <a:off x="4736900" y="1684300"/>
            <a:ext cx="1409875" cy="13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0"/>
          <p:cNvPicPr preferRelativeResize="0"/>
          <p:nvPr/>
        </p:nvPicPr>
        <p:blipFill rotWithShape="1">
          <a:blip r:embed="rId5">
            <a:alphaModFix/>
          </a:blip>
          <a:srcRect b="0" l="0" r="-3723" t="-3723"/>
          <a:stretch/>
        </p:blipFill>
        <p:spPr>
          <a:xfrm>
            <a:off x="7962525" y="211650"/>
            <a:ext cx="784275" cy="7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0"/>
          <p:cNvSpPr txBox="1"/>
          <p:nvPr/>
        </p:nvSpPr>
        <p:spPr>
          <a:xfrm>
            <a:off x="8301675" y="4758600"/>
            <a:ext cx="68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BSA 2024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Highlights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Company </a:t>
            </a:r>
            <a:r>
              <a:rPr lang="en-GB">
                <a:solidFill>
                  <a:schemeClr val="lt1"/>
                </a:solidFill>
                <a:uFill>
                  <a:noFill/>
                </a:u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Team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Journey: MVP Roadmap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Mission and Vision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Products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Goals: Fueling Our Growth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5" y="2097575"/>
            <a:ext cx="3498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Goals: Delivering 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Excellence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5" y="2426100"/>
            <a:ext cx="34980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Aligning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Goals with Our Purpose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 we serve: Our Targets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 Needs: What We Address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Solutions: Meeting The Needs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18"/>
          <p:cNvPicPr preferRelativeResize="0"/>
          <p:nvPr/>
        </p:nvPicPr>
        <p:blipFill rotWithShape="1">
          <a:blip r:embed="rId4">
            <a:alphaModFix/>
          </a:blip>
          <a:srcRect b="1370" l="0" r="0" t="-1370"/>
          <a:stretch/>
        </p:blipFill>
        <p:spPr>
          <a:xfrm>
            <a:off x="7211900" y="303775"/>
            <a:ext cx="1521550" cy="15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621750"/>
            <a:ext cx="7038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Company 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362650"/>
            <a:ext cx="7038900" cy="3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93C47D"/>
                </a:highlight>
              </a:rPr>
              <a:t>Introduction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/>
              <a:t>Welcome to VidSpark AI, your ultimate AI-powered video creation platform</a:t>
            </a:r>
            <a:r>
              <a:rPr lang="en-GB" sz="1200"/>
              <a:t>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2"/>
                </a:highlight>
              </a:rPr>
              <a:t>Mission</a:t>
            </a:r>
            <a:endParaRPr b="1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/>
              <a:t>Empowering creators to effortlessly produce captivating video content. We strive to develop innovative solutions that streamline the creative process, foster collaboration, and enable creators to bring their visions to life.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2"/>
                </a:highlight>
              </a:rPr>
              <a:t>Vision</a:t>
            </a:r>
            <a:endParaRPr b="1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/>
              <a:t>Democratizing content creation by blending AI with human creativity. To empower creators with intuitive and </a:t>
            </a:r>
            <a:r>
              <a:rPr lang="en-GB" sz="1100"/>
              <a:t>powerful</a:t>
            </a:r>
            <a:r>
              <a:rPr lang="en-GB" sz="1100"/>
              <a:t> tools that transform their creative process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2"/>
                </a:highlight>
              </a:rPr>
              <a:t>Products</a:t>
            </a:r>
            <a:endParaRPr b="1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/>
              <a:t>Introducing VidSpark AI Studio, your all-in-one video editing suite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4675" y="459250"/>
            <a:ext cx="686100" cy="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1356675" y="1277325"/>
            <a:ext cx="638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1960650" y="1277325"/>
            <a:ext cx="6920400" cy="18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John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Smith: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(Graphic Designer, Expert in user-centric design and branding)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Jane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Drake: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(UX/UI Designer, 5+ years experience in digital art tools)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Alice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Johnson: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(Full-Stack Developer)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Bob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Brown: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(Front-End Developer, Interactive UI specialist)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Charlie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Green: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(Back-End Developer, Scalable cloud solutions)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1297500" y="1863125"/>
            <a:ext cx="588900" cy="47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>
            <p:ph idx="1" type="body"/>
          </p:nvPr>
        </p:nvSpPr>
        <p:spPr>
          <a:xfrm>
            <a:off x="1995075" y="3038025"/>
            <a:ext cx="29505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Tools: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Figma, Adobe Illustrator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325" y="1425450"/>
            <a:ext cx="1690275" cy="16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ctrTitle"/>
          </p:nvPr>
        </p:nvSpPr>
        <p:spPr>
          <a:xfrm>
            <a:off x="3724750" y="822400"/>
            <a:ext cx="50175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Process: End-to-Ends for MVP</a:t>
            </a:r>
            <a:endParaRPr sz="2600"/>
          </a:p>
        </p:txBody>
      </p:sp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4250200" y="1624900"/>
            <a:ext cx="4107900" cy="265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 Surveys, focus groups, competitor analysis using Google Analytics, User Interviews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Ideation</a:t>
            </a: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 Brainstorming, mind mapping using Miro, Trello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Wireframing</a:t>
            </a: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 Figma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Prototyping</a:t>
            </a: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 Figma, InVision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Testing</a:t>
            </a: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 Usability testing, A/B testing using UsabilityHub, Maze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Iteration</a:t>
            </a: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 Figma, JIRA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Development</a:t>
            </a: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 Agile sprints, GitHub, Visual Studio Code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Launch</a:t>
            </a: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 Beta, marketing campaigns using Mailchimp, Google Ads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Feedback </a:t>
            </a: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Iteration</a:t>
            </a: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 User feedback forms, analytics using Hotjar, Mi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ctrTitle"/>
          </p:nvPr>
        </p:nvSpPr>
        <p:spPr>
          <a:xfrm>
            <a:off x="3724750" y="822400"/>
            <a:ext cx="5017500" cy="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Journey: MVP Roadmap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2"/>
          <p:cNvSpPr txBox="1"/>
          <p:nvPr>
            <p:ph idx="1" type="subTitle"/>
          </p:nvPr>
        </p:nvSpPr>
        <p:spPr>
          <a:xfrm>
            <a:off x="4250200" y="1624900"/>
            <a:ext cx="4107900" cy="214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Research</a:t>
            </a:r>
            <a:r>
              <a:rPr lang="en-GB" sz="1100"/>
              <a:t>: Uncover needs and competition.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Ideate</a:t>
            </a:r>
            <a:r>
              <a:rPr lang="en-GB" sz="1100"/>
              <a:t>: Generate innovative solutions.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Wireframe</a:t>
            </a:r>
            <a:r>
              <a:rPr lang="en-GB" sz="1100"/>
              <a:t>: Visualize the basic layout.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Prototype</a:t>
            </a:r>
            <a:r>
              <a:rPr lang="en-GB" sz="1100"/>
              <a:t>: Create interactive mockups.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Test</a:t>
            </a:r>
            <a:r>
              <a:rPr lang="en-GB" sz="1100"/>
              <a:t>: Gather user feedback.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Iterate</a:t>
            </a:r>
            <a:r>
              <a:rPr lang="en-GB" sz="1100"/>
              <a:t>: Refine the design.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Develop</a:t>
            </a:r>
            <a:r>
              <a:rPr lang="en-GB" sz="1100"/>
              <a:t>: Build the product.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Launch</a:t>
            </a:r>
            <a:r>
              <a:rPr lang="en-GB" sz="1100"/>
              <a:t>: Release the MVP.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Feedback </a:t>
            </a:r>
            <a:r>
              <a:rPr lang="en-GB" sz="1100"/>
              <a:t>&amp; </a:t>
            </a:r>
            <a:r>
              <a:rPr b="1" lang="en-GB" sz="1100"/>
              <a:t>Iterate</a:t>
            </a:r>
            <a:r>
              <a:rPr lang="en-GB" sz="1100"/>
              <a:t>: Learn and improve continuously.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255125" y="676550"/>
            <a:ext cx="7038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Vision and Mission Goal</a:t>
            </a:r>
            <a:endParaRPr/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1311650" y="1362650"/>
            <a:ext cx="7038900" cy="3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2"/>
                </a:highlight>
              </a:rPr>
              <a:t>Mission</a:t>
            </a:r>
            <a:endParaRPr b="1">
              <a:highlight>
                <a:schemeClr val="lt2"/>
              </a:highlight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Break down barriers to video creation with intuitive AI tools.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Foster a community of creators who inspire and learn from each other.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2"/>
                </a:highlight>
              </a:rPr>
              <a:t>Vision</a:t>
            </a:r>
            <a:endParaRPr b="1">
              <a:highlight>
                <a:schemeClr val="lt2"/>
              </a:highlight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Become the go-to platform for AI-assisted video production.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Transform how stories are told and shared through video.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23"/>
          <p:cNvPicPr preferRelativeResize="0"/>
          <p:nvPr/>
        </p:nvPicPr>
        <p:blipFill rotWithShape="1">
          <a:blip r:embed="rId3">
            <a:alphaModFix/>
          </a:blip>
          <a:srcRect b="3050" l="2440" r="-2439" t="-3050"/>
          <a:stretch/>
        </p:blipFill>
        <p:spPr>
          <a:xfrm>
            <a:off x="6012525" y="3002725"/>
            <a:ext cx="1102575" cy="11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 rotWithShape="1">
          <a:blip r:embed="rId4">
            <a:alphaModFix/>
          </a:blip>
          <a:srcRect b="0" l="1031" r="3494" t="4525"/>
          <a:stretch/>
        </p:blipFill>
        <p:spPr>
          <a:xfrm>
            <a:off x="6916325" y="1900100"/>
            <a:ext cx="1102575" cy="11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ctrTitle"/>
          </p:nvPr>
        </p:nvSpPr>
        <p:spPr>
          <a:xfrm>
            <a:off x="6104400" y="808275"/>
            <a:ext cx="27933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Products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4"/>
          <p:cNvSpPr txBox="1"/>
          <p:nvPr>
            <p:ph idx="1" type="subTitle"/>
          </p:nvPr>
        </p:nvSpPr>
        <p:spPr>
          <a:xfrm>
            <a:off x="4250200" y="2324475"/>
            <a:ext cx="4107900" cy="211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AI-Assisted Editing</a:t>
            </a:r>
            <a:r>
              <a:rPr lang="en-GB" sz="1100"/>
              <a:t>: </a:t>
            </a:r>
            <a:r>
              <a:rPr lang="en-GB" sz="1000"/>
              <a:t>Smart suggestions for cuts, transitions, and effects.</a:t>
            </a:r>
            <a:endParaRPr sz="1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Automated Subtitling</a:t>
            </a:r>
            <a:r>
              <a:rPr lang="en-GB" sz="1100"/>
              <a:t>: </a:t>
            </a:r>
            <a:r>
              <a:rPr lang="en-GB" sz="1000"/>
              <a:t>Save time and reach a wider audience.</a:t>
            </a:r>
            <a:endParaRPr sz="1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Content Recommendation Engine</a:t>
            </a:r>
            <a:r>
              <a:rPr lang="en-GB" sz="1100"/>
              <a:t>: </a:t>
            </a:r>
            <a:r>
              <a:rPr lang="en-GB" sz="1000"/>
              <a:t>Find the perfect music, sound effects, and stock footage.</a:t>
            </a:r>
            <a:endParaRPr sz="1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Trend Analysis Tools</a:t>
            </a:r>
            <a:r>
              <a:rPr lang="en-GB" sz="1100"/>
              <a:t>: </a:t>
            </a:r>
            <a:r>
              <a:rPr lang="en-GB" sz="1000"/>
              <a:t>Stay ahead of the curve with data-driven insights.</a:t>
            </a:r>
            <a:endParaRPr sz="1000"/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 rotWithShape="1">
          <a:blip r:embed="rId3">
            <a:alphaModFix/>
          </a:blip>
          <a:srcRect b="-1103" l="0" r="-1010" t="-1093"/>
          <a:stretch/>
        </p:blipFill>
        <p:spPr>
          <a:xfrm>
            <a:off x="3765800" y="918475"/>
            <a:ext cx="2229575" cy="13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1297500" y="393750"/>
            <a:ext cx="46020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We Serve: Target Users</a:t>
            </a:r>
            <a:endParaRPr/>
          </a:p>
        </p:txBody>
      </p:sp>
      <p:sp>
        <p:nvSpPr>
          <p:cNvPr id="293" name="Google Shape;293;p25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Primary Target Users</a:t>
            </a:r>
            <a:endParaRPr b="1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Digital artists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Freelance video creators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Social media influencers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Broader Target Users</a:t>
            </a:r>
            <a:endParaRPr b="1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Small creative teams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Educators and trainers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Businesses needing marketing videos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descr="offset_comp_267026.jpg" id="294" name="Google Shape;294;p25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95" name="Google Shape;295;p25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96" name="Google Shape;296;p25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97" name="Google Shape;297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8" name="Google Shape;29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2963" y="177350"/>
            <a:ext cx="1433525" cy="14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